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014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04.04.2018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04.04.2018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04.04.2018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04.04.2018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99792" y="533400"/>
            <a:ext cx="6444208" cy="2868168"/>
          </a:xfrm>
        </p:spPr>
        <p:txBody>
          <a:bodyPr/>
          <a:lstStyle/>
          <a:p>
            <a:r>
              <a:rPr lang="kk-KZ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Біздің серіктестер</a:t>
            </a:r>
            <a:endParaRPr lang="ru-RU" sz="4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4029222" y="4149080"/>
            <a:ext cx="5114778" cy="1101248"/>
          </a:xfrm>
        </p:spPr>
        <p:txBody>
          <a:bodyPr/>
          <a:lstStyle/>
          <a:p>
            <a:r>
              <a:rPr lang="kk-KZ" dirty="0" smtClean="0"/>
              <a:t>0111000  “Негізгі орта білім беру” </a:t>
            </a:r>
          </a:p>
          <a:p>
            <a:r>
              <a:rPr lang="kk-KZ" dirty="0" smtClean="0"/>
              <a:t>0111083 “Шетел тілі мұғалімі”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Количество детей :</a:t>
            </a:r>
          </a:p>
          <a:p>
            <a:pPr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57158" y="2214554"/>
          <a:ext cx="7643866" cy="2675396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2130812"/>
                <a:gridCol w="1747492"/>
                <a:gridCol w="1882781"/>
                <a:gridCol w="1882781"/>
              </a:tblGrid>
              <a:tr h="5286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категория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Малообеспечен-ные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cs typeface="Times New Roman" pitchFamily="18" charset="0"/>
                        </a:rPr>
                        <a:t>многодетные</a:t>
                      </a:r>
                      <a:endParaRPr lang="ru-RU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cs typeface="Times New Roman" pitchFamily="18" charset="0"/>
                        </a:rPr>
                        <a:t>Опекаемые, сироты</a:t>
                      </a:r>
                      <a:endParaRPr lang="ru-RU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5286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cs typeface="Times New Roman" pitchFamily="18" charset="0"/>
                        </a:rPr>
                        <a:t>Балапан</a:t>
                      </a:r>
                      <a:endParaRPr lang="ru-RU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5286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cs typeface="Times New Roman" pitchFamily="18" charset="0"/>
                        </a:rPr>
                        <a:t>Ботакан</a:t>
                      </a:r>
                      <a:endParaRPr lang="ru-RU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5286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cs typeface="Times New Roman" pitchFamily="18" charset="0"/>
                        </a:rPr>
                        <a:t>Кулыншак</a:t>
                      </a:r>
                      <a:endParaRPr lang="ru-RU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5286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5000" y="500042"/>
            <a:ext cx="7239000" cy="75150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Язык обучения :</a:t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1428736"/>
          <a:ext cx="7429552" cy="3571901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1679355"/>
                <a:gridCol w="1679355"/>
                <a:gridCol w="1434892"/>
                <a:gridCol w="1434892"/>
                <a:gridCol w="1201058"/>
              </a:tblGrid>
              <a:tr h="59531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 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Обучение на одном языке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Cмешаный язык обучения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859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С казахским языком обучения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С русским языком обучения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С казахским языком обучения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 С русским языком обучения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5953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Количество детей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54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27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-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-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5953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Количество групп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2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1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-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-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Год последней аттестации : март 2013 год</a:t>
            </a:r>
            <a:br>
              <a:rPr lang="ru-RU" dirty="0" smtClean="0"/>
            </a:br>
            <a:r>
              <a:rPr lang="ru-RU" dirty="0" smtClean="0"/>
              <a:t>Педагогический состав : 10</a:t>
            </a:r>
            <a:br>
              <a:rPr lang="ru-RU" dirty="0" smtClean="0"/>
            </a:br>
            <a:r>
              <a:rPr lang="ru-RU" dirty="0" smtClean="0"/>
              <a:t>Количество воспитателей :6</a:t>
            </a:r>
          </a:p>
          <a:p>
            <a:pPr>
              <a:buNone/>
            </a:pPr>
            <a:endParaRPr lang="kk-KZ" dirty="0" smtClean="0"/>
          </a:p>
          <a:p>
            <a:pPr>
              <a:buNone/>
            </a:pPr>
            <a:endParaRPr lang="kk-KZ" dirty="0" smtClean="0"/>
          </a:p>
          <a:p>
            <a:pPr>
              <a:buNone/>
            </a:pPr>
            <a:endParaRPr lang="kk-KZ" dirty="0" smtClean="0"/>
          </a:p>
          <a:p>
            <a:pPr>
              <a:buNone/>
            </a:pPr>
            <a:endParaRPr lang="kk-KZ" dirty="0" smtClean="0"/>
          </a:p>
          <a:p>
            <a:r>
              <a:rPr lang="ru-RU" dirty="0" smtClean="0"/>
              <a:t>Спонсоры :</a:t>
            </a:r>
            <a:br>
              <a:rPr lang="ru-RU" dirty="0" smtClean="0"/>
            </a:br>
            <a:r>
              <a:rPr lang="ru-RU" dirty="0" smtClean="0"/>
              <a:t>Ремонт : 2014-2015 учебный год  (косметический)</a:t>
            </a:r>
          </a:p>
          <a:p>
            <a:r>
              <a:rPr lang="ru-RU" dirty="0" smtClean="0"/>
              <a:t> </a:t>
            </a:r>
          </a:p>
          <a:p>
            <a:pPr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28596" y="3000372"/>
          <a:ext cx="7643867" cy="1500198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1586462"/>
                <a:gridCol w="1232459"/>
                <a:gridCol w="1232459"/>
                <a:gridCol w="1232459"/>
                <a:gridCol w="1245570"/>
                <a:gridCol w="1114458"/>
              </a:tblGrid>
              <a:tr h="10001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Количество воспитателей</a:t>
                      </a:r>
                      <a:endParaRPr lang="ru-RU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Высшая категория</a:t>
                      </a:r>
                      <a:endParaRPr lang="ru-RU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1 категория</a:t>
                      </a:r>
                      <a:endParaRPr lang="ru-RU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2 категория</a:t>
                      </a:r>
                      <a:endParaRPr lang="ru-RU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Без категории</a:t>
                      </a:r>
                      <a:endParaRPr lang="ru-RU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Ученная степень</a:t>
                      </a:r>
                      <a:endParaRPr lang="ru-RU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5000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6</a:t>
                      </a:r>
                      <a:endParaRPr lang="ru-RU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-</a:t>
                      </a:r>
                      <a:endParaRPr lang="ru-RU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1</a:t>
                      </a:r>
                      <a:endParaRPr lang="ru-RU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2</a:t>
                      </a:r>
                      <a:endParaRPr lang="ru-RU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3</a:t>
                      </a:r>
                      <a:endParaRPr lang="ru-RU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-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http://school37uk.ucoz.ru/zdanie_ssh_37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285728"/>
            <a:ext cx="6429420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одзаголовок 2"/>
          <p:cNvSpPr txBox="1">
            <a:spLocks/>
          </p:cNvSpPr>
          <p:nvPr/>
        </p:nvSpPr>
        <p:spPr>
          <a:xfrm>
            <a:off x="1214414" y="5000636"/>
            <a:ext cx="5715040" cy="92867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r>
              <a:rPr kumimoji="0" lang="kk-K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Өскемен қаласы әкімігінің “№37 орта мектебі” КММ</a:t>
            </a:r>
            <a:endParaRPr kumimoji="0" lang="ru-RU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142852"/>
            <a:ext cx="7239000" cy="1143000"/>
          </a:xfrm>
        </p:spPr>
        <p:txBody>
          <a:bodyPr/>
          <a:lstStyle/>
          <a:p>
            <a:r>
              <a:rPr lang="kk-KZ" dirty="0" smtClean="0"/>
              <a:t>Мектеп төлқұжаты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dirty="0" smtClean="0"/>
              <a:t>Адрес: </a:t>
            </a:r>
            <a:r>
              <a:rPr lang="ru-RU" dirty="0" smtClean="0"/>
              <a:t>город Усть-Каменогорск, ул. Амурская, 12;</a:t>
            </a:r>
            <a:br>
              <a:rPr lang="ru-RU" dirty="0" smtClean="0"/>
            </a:br>
            <a:r>
              <a:rPr lang="ru-RU" b="1" dirty="0" smtClean="0"/>
              <a:t>Руководитель: </a:t>
            </a:r>
            <a:r>
              <a:rPr lang="ru-RU" dirty="0" smtClean="0"/>
              <a:t>Грачева Инна Геннадьевна;</a:t>
            </a:r>
            <a:br>
              <a:rPr lang="ru-RU" dirty="0" smtClean="0"/>
            </a:br>
            <a:r>
              <a:rPr lang="ru-RU" b="1" dirty="0" smtClean="0"/>
              <a:t>Год постройки и ввода в эксплуатацию: </a:t>
            </a:r>
            <a:r>
              <a:rPr lang="ru-RU" dirty="0" smtClean="0"/>
              <a:t>1963 год;</a:t>
            </a:r>
            <a:br>
              <a:rPr lang="ru-RU" dirty="0" smtClean="0"/>
            </a:br>
            <a:r>
              <a:rPr lang="ru-RU" b="1" dirty="0" smtClean="0"/>
              <a:t>Площадь земельного участка: </a:t>
            </a:r>
            <a:r>
              <a:rPr lang="ru-RU" dirty="0" smtClean="0"/>
              <a:t>23301 м²;</a:t>
            </a:r>
            <a:br>
              <a:rPr lang="ru-RU" dirty="0" smtClean="0"/>
            </a:br>
            <a:r>
              <a:rPr lang="ru-RU" b="1" dirty="0" smtClean="0"/>
              <a:t>Общая площадь всех помещений: </a:t>
            </a:r>
            <a:r>
              <a:rPr lang="ru-RU" dirty="0" smtClean="0"/>
              <a:t>8190 м²;</a:t>
            </a:r>
            <a:br>
              <a:rPr lang="ru-RU" dirty="0" smtClean="0"/>
            </a:br>
            <a:r>
              <a:rPr lang="ru-RU" b="1" dirty="0" smtClean="0"/>
              <a:t>Рабочая площадь всех помещений: </a:t>
            </a:r>
            <a:r>
              <a:rPr lang="ru-RU" dirty="0" smtClean="0"/>
              <a:t>4695 м²;</a:t>
            </a:r>
            <a:br>
              <a:rPr lang="ru-RU" dirty="0" smtClean="0"/>
            </a:br>
            <a:r>
              <a:rPr lang="ru-RU" b="1" dirty="0" smtClean="0"/>
              <a:t>Объем здания: </a:t>
            </a:r>
            <a:r>
              <a:rPr lang="ru-RU" dirty="0" smtClean="0"/>
              <a:t>36958 м³;</a:t>
            </a:r>
            <a:br>
              <a:rPr lang="ru-RU" dirty="0" smtClean="0"/>
            </a:br>
            <a:r>
              <a:rPr lang="ru-RU" b="1" dirty="0" smtClean="0"/>
              <a:t>Количество работников</a:t>
            </a:r>
            <a:r>
              <a:rPr lang="ru-RU" dirty="0" smtClean="0"/>
              <a:t>: 141 работник, в том числе:</a:t>
            </a:r>
            <a:br>
              <a:rPr lang="ru-RU" dirty="0" smtClean="0"/>
            </a:br>
            <a:r>
              <a:rPr lang="ru-RU" b="1" dirty="0" smtClean="0"/>
              <a:t>педагогических работников: </a:t>
            </a:r>
            <a:r>
              <a:rPr lang="ru-RU" dirty="0" smtClean="0"/>
              <a:t>96 учителей;</a:t>
            </a:r>
            <a:br>
              <a:rPr lang="ru-RU" dirty="0" smtClean="0"/>
            </a:br>
            <a:r>
              <a:rPr lang="ru-RU" b="1" dirty="0" smtClean="0"/>
              <a:t>вид деятельности: </a:t>
            </a:r>
            <a:r>
              <a:rPr lang="ru-RU" dirty="0" smtClean="0"/>
              <a:t>образовательная</a:t>
            </a:r>
            <a:br>
              <a:rPr lang="ru-RU" dirty="0" smtClean="0"/>
            </a:br>
            <a:r>
              <a:rPr lang="ru-RU" b="1" dirty="0" smtClean="0"/>
              <a:t>Проектная мощность: </a:t>
            </a:r>
            <a:r>
              <a:rPr lang="ru-RU" dirty="0" smtClean="0"/>
              <a:t>970 учащихся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57166"/>
            <a:ext cx="7239000" cy="6072230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/>
              <a:t>Всего детей в микрорайоне</a:t>
            </a:r>
            <a:r>
              <a:rPr lang="ru-RU" dirty="0" smtClean="0"/>
              <a:t> </a:t>
            </a:r>
            <a:r>
              <a:rPr lang="ru-RU" b="1" dirty="0" smtClean="0"/>
              <a:t>школы</a:t>
            </a:r>
            <a:r>
              <a:rPr lang="ru-RU" dirty="0" smtClean="0"/>
              <a:t> –</a:t>
            </a:r>
          </a:p>
          <a:p>
            <a:pPr lvl="0"/>
            <a:r>
              <a:rPr lang="ru-RU" dirty="0" smtClean="0"/>
              <a:t>от рождения до 18 лет –</a:t>
            </a:r>
            <a:r>
              <a:rPr lang="ru-RU" b="1" dirty="0" smtClean="0"/>
              <a:t>1282</a:t>
            </a:r>
            <a:r>
              <a:rPr lang="ru-RU" dirty="0" smtClean="0"/>
              <a:t> (</a:t>
            </a:r>
            <a:r>
              <a:rPr lang="ru-RU" i="1" dirty="0" smtClean="0"/>
              <a:t>было в сентябре 2016 - 1283 чел.</a:t>
            </a:r>
            <a:r>
              <a:rPr lang="ru-RU" dirty="0" smtClean="0"/>
              <a:t>), из них:</a:t>
            </a:r>
          </a:p>
          <a:p>
            <a:pPr lvl="0"/>
            <a:r>
              <a:rPr lang="ru-RU" dirty="0" smtClean="0"/>
              <a:t>Всего дошкольников - 493 (396) чел, из них: </a:t>
            </a:r>
            <a:r>
              <a:rPr lang="ru-RU" b="1" dirty="0" smtClean="0"/>
              <a:t>5 -леток</a:t>
            </a:r>
            <a:r>
              <a:rPr lang="ru-RU" dirty="0" smtClean="0"/>
              <a:t> – </a:t>
            </a:r>
            <a:r>
              <a:rPr lang="ru-RU" b="1" dirty="0" smtClean="0"/>
              <a:t>91 (74)</a:t>
            </a:r>
            <a:r>
              <a:rPr lang="ru-RU" dirty="0" smtClean="0"/>
              <a:t> чел., </a:t>
            </a:r>
            <a:r>
              <a:rPr lang="ru-RU" b="1" dirty="0" smtClean="0"/>
              <a:t>6-леток</a:t>
            </a:r>
            <a:r>
              <a:rPr lang="ru-RU" dirty="0" smtClean="0"/>
              <a:t> –</a:t>
            </a:r>
            <a:r>
              <a:rPr lang="ru-RU" b="1" dirty="0" smtClean="0"/>
              <a:t>77 (88)</a:t>
            </a:r>
            <a:r>
              <a:rPr lang="ru-RU" dirty="0" smtClean="0"/>
              <a:t> чел. (5 – 6 летних детей – дошкольников </a:t>
            </a:r>
            <a:r>
              <a:rPr lang="ru-RU" b="1" dirty="0" smtClean="0"/>
              <a:t>168 </a:t>
            </a:r>
            <a:r>
              <a:rPr lang="ru-RU" dirty="0" smtClean="0"/>
              <a:t>чел.)</a:t>
            </a:r>
          </a:p>
          <a:p>
            <a:pPr lvl="0"/>
            <a:r>
              <a:rPr lang="ru-RU" dirty="0" smtClean="0"/>
              <a:t>Обучаются в школе № 37 (с 1 по 11 класс) – </a:t>
            </a:r>
            <a:r>
              <a:rPr lang="ru-RU" b="1" dirty="0" smtClean="0"/>
              <a:t>318 (321) </a:t>
            </a:r>
            <a:r>
              <a:rPr lang="ru-RU" dirty="0" smtClean="0"/>
              <a:t>чел.</a:t>
            </a:r>
          </a:p>
          <a:p>
            <a:pPr lvl="0"/>
            <a:r>
              <a:rPr lang="ru-RU" dirty="0" smtClean="0"/>
              <a:t>Обучаются в других государственных школах города – 342 (410) чел.</a:t>
            </a:r>
          </a:p>
          <a:p>
            <a:pPr lvl="0"/>
            <a:r>
              <a:rPr lang="ru-RU" dirty="0" smtClean="0"/>
              <a:t>Обучаются в областных школах, </a:t>
            </a:r>
            <a:r>
              <a:rPr lang="ru-RU" dirty="0" err="1" smtClean="0"/>
              <a:t>Нур</a:t>
            </a:r>
            <a:r>
              <a:rPr lang="ru-RU" dirty="0" smtClean="0"/>
              <a:t> Орда, НИШ – </a:t>
            </a:r>
            <a:r>
              <a:rPr lang="ru-RU" b="1" dirty="0" smtClean="0"/>
              <a:t>83</a:t>
            </a:r>
            <a:r>
              <a:rPr lang="ru-RU" dirty="0" smtClean="0"/>
              <a:t> (79)чел.</a:t>
            </a:r>
          </a:p>
          <a:p>
            <a:pPr lvl="0"/>
            <a:r>
              <a:rPr lang="ru-RU" dirty="0" smtClean="0"/>
              <a:t>Обучаются в частных школах – </a:t>
            </a:r>
            <a:r>
              <a:rPr lang="ru-RU" b="1" dirty="0" smtClean="0"/>
              <a:t>4</a:t>
            </a:r>
            <a:r>
              <a:rPr lang="ru-RU" dirty="0" smtClean="0"/>
              <a:t> (4)чел.</a:t>
            </a:r>
          </a:p>
          <a:p>
            <a:pPr lvl="0"/>
            <a:r>
              <a:rPr lang="ru-RU" dirty="0" smtClean="0"/>
              <a:t>Обучаются в ВУЗах – </a:t>
            </a:r>
            <a:r>
              <a:rPr lang="ru-RU" b="1" dirty="0" smtClean="0"/>
              <a:t>2 </a:t>
            </a:r>
            <a:r>
              <a:rPr lang="ru-RU" dirty="0" smtClean="0"/>
              <a:t>(1) чел.</a:t>
            </a:r>
          </a:p>
          <a:p>
            <a:pPr lvl="0"/>
            <a:r>
              <a:rPr lang="ru-RU" dirty="0" smtClean="0"/>
              <a:t>Обучаются в колледжах –</a:t>
            </a:r>
            <a:r>
              <a:rPr lang="ru-RU" b="1" dirty="0" smtClean="0"/>
              <a:t>39 </a:t>
            </a:r>
            <a:r>
              <a:rPr lang="ru-RU" dirty="0" smtClean="0"/>
              <a:t>(27) чел.</a:t>
            </a:r>
          </a:p>
          <a:p>
            <a:pPr lvl="0"/>
            <a:r>
              <a:rPr lang="ru-RU" dirty="0" smtClean="0"/>
              <a:t>Обучаются в вечерних школах – </a:t>
            </a:r>
            <a:r>
              <a:rPr lang="ru-RU" b="1" dirty="0" smtClean="0"/>
              <a:t>0 </a:t>
            </a:r>
            <a:r>
              <a:rPr lang="ru-RU" dirty="0" smtClean="0"/>
              <a:t>(0) чел.</a:t>
            </a:r>
          </a:p>
          <a:p>
            <a:pPr lvl="0"/>
            <a:r>
              <a:rPr lang="ru-RU" dirty="0" smtClean="0"/>
              <a:t>Обучаются в спец. </a:t>
            </a:r>
            <a:r>
              <a:rPr lang="ru-RU" dirty="0" err="1" smtClean="0"/>
              <a:t>кор</a:t>
            </a:r>
            <a:r>
              <a:rPr lang="ru-RU" dirty="0" smtClean="0"/>
              <a:t>. </a:t>
            </a:r>
            <a:r>
              <a:rPr lang="ru-RU" dirty="0" err="1" smtClean="0"/>
              <a:t>учер</a:t>
            </a:r>
            <a:r>
              <a:rPr lang="ru-RU" dirty="0" smtClean="0"/>
              <a:t>. – </a:t>
            </a:r>
            <a:r>
              <a:rPr lang="ru-RU" b="1" dirty="0" smtClean="0"/>
              <a:t>8 </a:t>
            </a:r>
            <a:r>
              <a:rPr lang="ru-RU" dirty="0" smtClean="0"/>
              <a:t>чел.</a:t>
            </a:r>
          </a:p>
          <a:p>
            <a:pPr lvl="0"/>
            <a:r>
              <a:rPr lang="ru-RU" dirty="0" smtClean="0"/>
              <a:t>Обучаются в </a:t>
            </a:r>
            <a:r>
              <a:rPr lang="ru-RU" dirty="0" err="1" smtClean="0"/>
              <a:t>учер</a:t>
            </a:r>
            <a:r>
              <a:rPr lang="ru-RU" dirty="0" smtClean="0"/>
              <a:t>. закрытого типа – </a:t>
            </a:r>
            <a:r>
              <a:rPr lang="ru-RU" b="1" dirty="0" smtClean="0"/>
              <a:t>0</a:t>
            </a:r>
            <a:r>
              <a:rPr lang="ru-RU" dirty="0" smtClean="0"/>
              <a:t> чел.</a:t>
            </a:r>
          </a:p>
          <a:p>
            <a:pPr lvl="0"/>
            <a:r>
              <a:rPr lang="ru-RU" dirty="0" smtClean="0"/>
              <a:t>Не обучаются по болезни – </a:t>
            </a:r>
            <a:r>
              <a:rPr lang="ru-RU" b="1" dirty="0" smtClean="0"/>
              <a:t>1</a:t>
            </a:r>
            <a:r>
              <a:rPr lang="ru-RU" dirty="0" smtClean="0"/>
              <a:t> чел.</a:t>
            </a:r>
          </a:p>
          <a:p>
            <a:pPr lvl="0"/>
            <a:r>
              <a:rPr lang="ru-RU" dirty="0" smtClean="0"/>
              <a:t>Работают </a:t>
            </a:r>
            <a:r>
              <a:rPr lang="ru-RU" b="1" dirty="0" smtClean="0"/>
              <a:t>– 0 </a:t>
            </a:r>
            <a:r>
              <a:rPr lang="ru-RU" dirty="0" smtClean="0"/>
              <a:t>чел.</a:t>
            </a:r>
          </a:p>
          <a:p>
            <a:pPr lvl="0"/>
            <a:r>
              <a:rPr lang="ru-RU" dirty="0" smtClean="0"/>
              <a:t>Не работают и не учатся - </a:t>
            </a:r>
            <a:r>
              <a:rPr lang="ru-RU" b="1" dirty="0" smtClean="0"/>
              <a:t>0</a:t>
            </a:r>
            <a:r>
              <a:rPr lang="ru-RU" dirty="0" smtClean="0"/>
              <a:t> чел.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85728"/>
            <a:ext cx="7239000" cy="4846320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Количество классов: 54</a:t>
            </a:r>
            <a:r>
              <a:rPr lang="ru-RU" dirty="0" smtClean="0"/>
              <a:t> классов, </a:t>
            </a:r>
            <a:r>
              <a:rPr lang="ru-RU" b="1" dirty="0" smtClean="0"/>
              <a:t>1104</a:t>
            </a:r>
            <a:r>
              <a:rPr lang="ru-RU" dirty="0" smtClean="0"/>
              <a:t> учащихся:</a:t>
            </a:r>
          </a:p>
          <a:p>
            <a:r>
              <a:rPr lang="ru-RU" b="1" dirty="0" err="1" smtClean="0"/>
              <a:t>Предшкольные</a:t>
            </a:r>
            <a:r>
              <a:rPr lang="ru-RU" b="1" dirty="0" smtClean="0"/>
              <a:t> классы:</a:t>
            </a:r>
            <a:r>
              <a:rPr lang="ru-RU" dirty="0" smtClean="0"/>
              <a:t> </a:t>
            </a:r>
            <a:r>
              <a:rPr lang="ru-RU" b="1" dirty="0" smtClean="0"/>
              <a:t>81</a:t>
            </a:r>
            <a:r>
              <a:rPr lang="ru-RU" dirty="0" smtClean="0"/>
              <a:t> учащихся</a:t>
            </a:r>
            <a:r>
              <a:rPr lang="ru-RU" b="1" dirty="0" smtClean="0"/>
              <a:t> (4</a:t>
            </a:r>
            <a:r>
              <a:rPr lang="ru-RU" dirty="0" smtClean="0"/>
              <a:t> класса).</a:t>
            </a:r>
          </a:p>
          <a:p>
            <a:r>
              <a:rPr lang="ru-RU" b="1" dirty="0" smtClean="0"/>
              <a:t>1-4</a:t>
            </a:r>
            <a:r>
              <a:rPr lang="ru-RU" dirty="0" smtClean="0"/>
              <a:t> классов- </a:t>
            </a:r>
            <a:r>
              <a:rPr lang="ru-RU" b="1" dirty="0" smtClean="0"/>
              <a:t>493 </a:t>
            </a:r>
            <a:r>
              <a:rPr lang="ru-RU" dirty="0" smtClean="0"/>
              <a:t>учащихся (</a:t>
            </a:r>
            <a:r>
              <a:rPr lang="ru-RU" b="1" dirty="0" smtClean="0"/>
              <a:t>23</a:t>
            </a:r>
            <a:r>
              <a:rPr lang="ru-RU" dirty="0" smtClean="0"/>
              <a:t> класса);</a:t>
            </a:r>
          </a:p>
          <a:p>
            <a:r>
              <a:rPr lang="ru-RU" b="1" dirty="0" smtClean="0"/>
              <a:t>5-8</a:t>
            </a:r>
            <a:r>
              <a:rPr lang="ru-RU" dirty="0" smtClean="0"/>
              <a:t> классов- </a:t>
            </a:r>
            <a:r>
              <a:rPr lang="ru-RU" b="1" dirty="0" smtClean="0"/>
              <a:t>394</a:t>
            </a:r>
            <a:r>
              <a:rPr lang="ru-RU" dirty="0" smtClean="0"/>
              <a:t> ученика (</a:t>
            </a:r>
            <a:r>
              <a:rPr lang="ru-RU" b="1" dirty="0" smtClean="0"/>
              <a:t>19</a:t>
            </a:r>
            <a:r>
              <a:rPr lang="ru-RU" dirty="0" smtClean="0"/>
              <a:t> классов);</a:t>
            </a:r>
          </a:p>
          <a:p>
            <a:r>
              <a:rPr lang="ru-RU" b="1" dirty="0" smtClean="0"/>
              <a:t>9-11</a:t>
            </a:r>
            <a:r>
              <a:rPr lang="ru-RU" dirty="0" smtClean="0"/>
              <a:t> классов- </a:t>
            </a:r>
            <a:r>
              <a:rPr lang="ru-RU" b="1" dirty="0" smtClean="0"/>
              <a:t>136 </a:t>
            </a:r>
            <a:r>
              <a:rPr lang="ru-RU" dirty="0" smtClean="0"/>
              <a:t>учащихся (</a:t>
            </a:r>
            <a:r>
              <a:rPr lang="ru-RU" b="1" dirty="0" smtClean="0"/>
              <a:t>8 </a:t>
            </a:r>
            <a:r>
              <a:rPr lang="ru-RU" dirty="0" smtClean="0"/>
              <a:t>классов).</a:t>
            </a:r>
          </a:p>
          <a:p>
            <a:r>
              <a:rPr lang="ru-RU" b="1" dirty="0" smtClean="0"/>
              <a:t>в мини-центре</a:t>
            </a:r>
            <a:r>
              <a:rPr lang="ru-RU" dirty="0" smtClean="0"/>
              <a:t> – групп-</a:t>
            </a:r>
            <a:r>
              <a:rPr lang="ru-RU" b="1" dirty="0" smtClean="0"/>
              <a:t>3</a:t>
            </a:r>
            <a:r>
              <a:rPr lang="ru-RU" dirty="0" smtClean="0"/>
              <a:t>, воспитанников </a:t>
            </a:r>
            <a:r>
              <a:rPr lang="ru-RU" b="1" dirty="0" smtClean="0"/>
              <a:t>68</a:t>
            </a:r>
            <a:r>
              <a:rPr lang="ru-RU" dirty="0" smtClean="0"/>
              <a:t>.</a:t>
            </a:r>
          </a:p>
          <a:p>
            <a:r>
              <a:rPr lang="ru-RU" dirty="0" smtClean="0"/>
              <a:t>Количество детей из числа (внести в таблицу):</a:t>
            </a:r>
          </a:p>
          <a:p>
            <a:pPr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57158" y="4857760"/>
          <a:ext cx="7572427" cy="1791696"/>
        </p:xfrm>
        <a:graphic>
          <a:graphicData uri="http://schemas.openxmlformats.org/drawingml/2006/table">
            <a:tbl>
              <a:tblPr/>
              <a:tblGrid>
                <a:gridCol w="2110690"/>
                <a:gridCol w="1732479"/>
                <a:gridCol w="1864257"/>
                <a:gridCol w="1865001"/>
              </a:tblGrid>
              <a:tr h="5730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Шк.звено</a:t>
                      </a: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/ категория</a:t>
                      </a:r>
                      <a:endParaRPr lang="ru-RU" sz="10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990" marR="8990" marT="8990" marB="89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малообеспеченные</a:t>
                      </a:r>
                      <a:endParaRPr lang="ru-RU" sz="10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990" marR="8990" marT="8990" marB="89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многодетные</a:t>
                      </a:r>
                      <a:endParaRPr lang="ru-RU" sz="10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990" marR="8990" marT="8990" marB="89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Опекаемые, сироты</a:t>
                      </a:r>
                      <a:endParaRPr lang="ru-RU" sz="10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990" marR="8990" marT="8990" marB="89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2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1-4</a:t>
                      </a:r>
                      <a:endParaRPr lang="ru-RU" sz="10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990" marR="8990" marT="8990" marB="89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0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990" marR="8990" marT="8990" marB="89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0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990" marR="8990" marT="8990" marB="89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0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990" marR="8990" marT="8990" marB="89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2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5-9</a:t>
                      </a:r>
                      <a:endParaRPr lang="ru-RU" sz="10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990" marR="8990" marT="8990" marB="89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0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990" marR="8990" marT="8990" marB="89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0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990" marR="8990" marT="8990" marB="89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0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990" marR="8990" marT="8990" marB="89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2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10-11</a:t>
                      </a:r>
                      <a:endParaRPr lang="ru-RU" sz="10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990" marR="8990" marT="8990" marB="89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0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990" marR="8990" marT="8990" marB="89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0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990" marR="8990" marT="8990" marB="89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0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990" marR="8990" marT="8990" marB="89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2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Всего</a:t>
                      </a:r>
                      <a:endParaRPr lang="ru-RU" sz="10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990" marR="8990" marT="8990" marB="89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32</a:t>
                      </a:r>
                      <a:endParaRPr lang="ru-RU" sz="10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990" marR="8990" marT="8990" marB="89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0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990" marR="8990" marT="8990" marB="89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0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990" marR="8990" marT="8990" marB="89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857232"/>
            <a:ext cx="7239000" cy="4846320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Инклюзивным образованием </a:t>
            </a:r>
            <a:r>
              <a:rPr lang="ru-RU" dirty="0" smtClean="0"/>
              <a:t>охвачено </a:t>
            </a:r>
            <a:r>
              <a:rPr lang="ru-RU" b="1" dirty="0" smtClean="0"/>
              <a:t>106 </a:t>
            </a:r>
            <a:r>
              <a:rPr lang="ru-RU" dirty="0" smtClean="0"/>
              <a:t>учащихся.</a:t>
            </a:r>
          </a:p>
          <a:p>
            <a:r>
              <a:rPr lang="ru-RU" b="1" dirty="0" smtClean="0"/>
              <a:t>Обучается на дому </a:t>
            </a:r>
            <a:r>
              <a:rPr lang="ru-RU" dirty="0" smtClean="0"/>
              <a:t>4 учащихся.</a:t>
            </a:r>
          </a:p>
          <a:p>
            <a:r>
              <a:rPr lang="ru-RU" b="1" dirty="0" smtClean="0"/>
              <a:t>На учете в ОДН - 4</a:t>
            </a:r>
            <a:r>
              <a:rPr lang="ru-RU" dirty="0" smtClean="0"/>
              <a:t> учащихся</a:t>
            </a:r>
            <a:r>
              <a:rPr lang="ru-RU" b="1" dirty="0" smtClean="0"/>
              <a:t>, ВШК - 0 учащихся.</a:t>
            </a:r>
            <a:endParaRPr lang="ru-RU" dirty="0" smtClean="0"/>
          </a:p>
          <a:p>
            <a:r>
              <a:rPr lang="ru-RU" dirty="0" smtClean="0"/>
              <a:t>За школой закреплены</a:t>
            </a:r>
            <a:r>
              <a:rPr lang="ru-RU" b="1" dirty="0" smtClean="0"/>
              <a:t> хоккейная и футбольная коробки – 2 </a:t>
            </a:r>
            <a:r>
              <a:rPr lang="ru-RU" dirty="0" smtClean="0"/>
              <a:t>по адресу:</a:t>
            </a:r>
          </a:p>
          <a:p>
            <a:r>
              <a:rPr lang="ru-RU" dirty="0" smtClean="0"/>
              <a:t>ул. Амурская , 12,</a:t>
            </a:r>
          </a:p>
          <a:p>
            <a:r>
              <a:rPr lang="ru-RU" dirty="0" smtClean="0"/>
              <a:t>ул. пр. Независимости, 31</a:t>
            </a:r>
          </a:p>
          <a:p>
            <a:r>
              <a:rPr lang="ru-RU" b="1" dirty="0" smtClean="0"/>
              <a:t>В кружках и секциях задействованы 531 учащийся (54% от общего количества).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428604"/>
            <a:ext cx="7239000" cy="5429288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/>
              <a:t>Бесплатное горячее питание:</a:t>
            </a:r>
            <a:endParaRPr lang="ru-RU" dirty="0" smtClean="0"/>
          </a:p>
          <a:p>
            <a:r>
              <a:rPr lang="ru-RU" dirty="0" smtClean="0"/>
              <a:t>Всего </a:t>
            </a:r>
            <a:r>
              <a:rPr lang="ru-RU" b="1" dirty="0" smtClean="0"/>
              <a:t>138</a:t>
            </a:r>
            <a:r>
              <a:rPr lang="ru-RU" dirty="0" smtClean="0"/>
              <a:t> учащихся, из них</a:t>
            </a:r>
            <a:r>
              <a:rPr lang="ru-RU" b="1" dirty="0" smtClean="0"/>
              <a:t> 32</a:t>
            </a:r>
            <a:r>
              <a:rPr lang="ru-RU" dirty="0" smtClean="0"/>
              <a:t> учащихся из малообеспеченных семей, </a:t>
            </a:r>
            <a:r>
              <a:rPr lang="ru-RU" b="1" dirty="0" smtClean="0"/>
              <a:t>11</a:t>
            </a:r>
            <a:r>
              <a:rPr lang="ru-RU" dirty="0" smtClean="0"/>
              <a:t> опекаемых учащихся и </a:t>
            </a:r>
            <a:r>
              <a:rPr lang="ru-RU" b="1" dirty="0" smtClean="0"/>
              <a:t>95</a:t>
            </a:r>
            <a:r>
              <a:rPr lang="ru-RU" dirty="0" smtClean="0"/>
              <a:t>учащихся с ограниченными возможностями в образовании.</a:t>
            </a:r>
          </a:p>
          <a:p>
            <a:r>
              <a:rPr lang="ru-RU" b="1" dirty="0" smtClean="0"/>
              <a:t>Средний балл ЕНТ-2017 – 64,1.</a:t>
            </a:r>
            <a:endParaRPr lang="ru-RU" dirty="0" smtClean="0"/>
          </a:p>
          <a:p>
            <a:r>
              <a:rPr lang="ru-RU" b="1" dirty="0" smtClean="0"/>
              <a:t>В 2016-2017 учебном году - </a:t>
            </a:r>
            <a:r>
              <a:rPr lang="ru-RU" dirty="0" smtClean="0"/>
              <a:t>44</a:t>
            </a:r>
            <a:r>
              <a:rPr lang="ru-RU" b="1" dirty="0" smtClean="0"/>
              <a:t> выпускник</a:t>
            </a:r>
            <a:r>
              <a:rPr lang="ru-RU" dirty="0" smtClean="0"/>
              <a:t>, из них поступили на грант-</a:t>
            </a:r>
            <a:r>
              <a:rPr lang="ru-RU" b="1" dirty="0" smtClean="0"/>
              <a:t>26</a:t>
            </a:r>
            <a:r>
              <a:rPr lang="ru-RU" dirty="0" smtClean="0"/>
              <a:t>:</a:t>
            </a:r>
          </a:p>
          <a:p>
            <a:r>
              <a:rPr lang="ru-RU" dirty="0" smtClean="0"/>
              <a:t>в вузы Казахстана- 11, из них на грант 3,</a:t>
            </a:r>
          </a:p>
          <a:p>
            <a:r>
              <a:rPr lang="ru-RU" dirty="0" smtClean="0"/>
              <a:t>в вузы ближнего зарубежья-29, из них на грант 15,</a:t>
            </a:r>
          </a:p>
          <a:p>
            <a:r>
              <a:rPr lang="ru-RU" dirty="0" smtClean="0"/>
              <a:t>в вузы дальнего зарубежья- 0, из них на грант 0,</a:t>
            </a:r>
          </a:p>
          <a:p>
            <a:r>
              <a:rPr lang="ru-RU" dirty="0" smtClean="0"/>
              <a:t>в колледжи Казахстана - </a:t>
            </a:r>
            <a:r>
              <a:rPr lang="ru-RU" b="1" dirty="0" smtClean="0"/>
              <a:t>4</a:t>
            </a:r>
            <a:r>
              <a:rPr lang="ru-RU" dirty="0" smtClean="0"/>
              <a:t>, на грант - 4</a:t>
            </a:r>
          </a:p>
          <a:p>
            <a:r>
              <a:rPr lang="ru-RU" dirty="0" smtClean="0"/>
              <a:t>в колледжи ближнего зарубежья - 0,</a:t>
            </a:r>
          </a:p>
          <a:p>
            <a:r>
              <a:rPr lang="ru-RU" dirty="0" smtClean="0"/>
              <a:t>Работают - 0</a:t>
            </a:r>
          </a:p>
          <a:p>
            <a:r>
              <a:rPr lang="ru-RU" b="1" dirty="0" smtClean="0"/>
              <a:t>Алтын </a:t>
            </a:r>
            <a:r>
              <a:rPr lang="ru-RU" b="1" dirty="0" err="1" smtClean="0"/>
              <a:t>бе</a:t>
            </a:r>
            <a:r>
              <a:rPr lang="kk-KZ" b="1" dirty="0" smtClean="0"/>
              <a:t>лгі</a:t>
            </a:r>
            <a:r>
              <a:rPr lang="ru-RU" b="1" dirty="0" smtClean="0"/>
              <a:t> – 4, с отличием - 2</a:t>
            </a:r>
            <a:r>
              <a:rPr lang="ru-RU" dirty="0" smtClean="0"/>
              <a:t>.</a:t>
            </a:r>
          </a:p>
          <a:p>
            <a:r>
              <a:rPr lang="ru-RU" b="1" dirty="0" smtClean="0"/>
              <a:t>В этом 2017-2018 учебном году 28 выпускников.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785794"/>
            <a:ext cx="7239000" cy="4846320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/>
              <a:t>Ремонтные работы:</a:t>
            </a:r>
            <a:endParaRPr lang="ru-RU" dirty="0" smtClean="0"/>
          </a:p>
          <a:p>
            <a:r>
              <a:rPr lang="ru-RU" dirty="0" smtClean="0"/>
              <a:t>В 2016-201</a:t>
            </a:r>
            <a:r>
              <a:rPr lang="kk-KZ" dirty="0" smtClean="0"/>
              <a:t>7</a:t>
            </a:r>
            <a:r>
              <a:rPr lang="ru-RU" dirty="0" smtClean="0"/>
              <a:t> учебном году проведён текущий ремонт отопления на сумму 896,000 тенге.</a:t>
            </a:r>
          </a:p>
          <a:p>
            <a:r>
              <a:rPr lang="ru-RU" b="1" dirty="0" smtClean="0"/>
              <a:t>Кроме школьников в здании школы располагаются следующие организации:</a:t>
            </a:r>
            <a:endParaRPr lang="ru-RU" dirty="0" smtClean="0"/>
          </a:p>
          <a:p>
            <a:r>
              <a:rPr lang="ru-RU" b="1" dirty="0" smtClean="0"/>
              <a:t>1. ТОО «</a:t>
            </a:r>
            <a:r>
              <a:rPr lang="en-US" b="1" dirty="0" smtClean="0"/>
              <a:t>VEYRON</a:t>
            </a:r>
            <a:r>
              <a:rPr lang="ru-RU" b="1" dirty="0" smtClean="0"/>
              <a:t>» </a:t>
            </a:r>
            <a:r>
              <a:rPr lang="ru-RU" dirty="0" smtClean="0"/>
              <a:t>- </a:t>
            </a:r>
            <a:r>
              <a:rPr lang="ru-RU" b="1" dirty="0" smtClean="0"/>
              <a:t>оказывающая образовательные услуги по подготовке водителей категории «В».</a:t>
            </a:r>
            <a:endParaRPr lang="ru-RU" dirty="0" smtClean="0"/>
          </a:p>
          <a:p>
            <a:r>
              <a:rPr lang="ru-RU" b="1" dirty="0" smtClean="0"/>
              <a:t>2. ИП </a:t>
            </a:r>
            <a:r>
              <a:rPr lang="ru-RU" b="1" dirty="0" err="1" smtClean="0"/>
              <a:t>Родякина</a:t>
            </a:r>
            <a:r>
              <a:rPr lang="ru-RU" b="1" dirty="0" smtClean="0"/>
              <a:t> Я.И. – оказывающая услуги по организации питания.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КГУ «Средняя школа №15» акимата  города Усть-Каменогорска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0"/>
            <a:ext cx="6500826" cy="5715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одзаголовок 2"/>
          <p:cNvSpPr txBox="1">
            <a:spLocks/>
          </p:cNvSpPr>
          <p:nvPr/>
        </p:nvSpPr>
        <p:spPr>
          <a:xfrm>
            <a:off x="1357290" y="5786454"/>
            <a:ext cx="5715040" cy="92867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r>
              <a:rPr kumimoji="0" lang="kk-K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Өскемен қаласы әкімігінің “№16 орта мектебі” КММ</a:t>
            </a:r>
            <a:endParaRPr kumimoji="0" lang="ru-RU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IMG_2610"/>
          <p:cNvPicPr/>
          <p:nvPr/>
        </p:nvPicPr>
        <p:blipFill>
          <a:blip r:embed="rId2" cstate="print">
            <a:lum bright="20000"/>
          </a:blip>
          <a:srcRect/>
          <a:stretch>
            <a:fillRect/>
          </a:stretch>
        </p:blipFill>
        <p:spPr bwMode="auto">
          <a:xfrm>
            <a:off x="500034" y="357166"/>
            <a:ext cx="7215238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одзаголовок 2"/>
          <p:cNvSpPr txBox="1">
            <a:spLocks/>
          </p:cNvSpPr>
          <p:nvPr/>
        </p:nvSpPr>
        <p:spPr>
          <a:xfrm>
            <a:off x="1214414" y="5500702"/>
            <a:ext cx="5715040" cy="92867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r>
              <a:rPr kumimoji="0" lang="kk-K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Өскемен қаласы әкімігінің “№20 орта мектебі” КММ</a:t>
            </a:r>
            <a:endParaRPr kumimoji="0" lang="ru-RU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Мектеп төлқұжаты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 smtClean="0"/>
              <a:t>Адрес: </a:t>
            </a:r>
            <a:r>
              <a:rPr lang="ru-RU" dirty="0" smtClean="0"/>
              <a:t>город Усть-Каменогорск, ул. </a:t>
            </a:r>
            <a:r>
              <a:rPr lang="ru-RU" dirty="0" err="1" smtClean="0"/>
              <a:t>Согринская</a:t>
            </a:r>
            <a:r>
              <a:rPr lang="ru-RU" dirty="0" smtClean="0"/>
              <a:t>, 138 а;</a:t>
            </a:r>
          </a:p>
          <a:p>
            <a:r>
              <a:rPr lang="ru-RU" b="1" dirty="0" smtClean="0"/>
              <a:t>Руководитель: </a:t>
            </a:r>
            <a:r>
              <a:rPr lang="ru-RU" dirty="0" smtClean="0"/>
              <a:t>Варакина Светлана Николаевна;</a:t>
            </a:r>
            <a:r>
              <a:rPr lang="ru-RU" b="1" dirty="0" smtClean="0"/>
              <a:t> </a:t>
            </a:r>
            <a:endParaRPr lang="ru-RU" dirty="0" smtClean="0"/>
          </a:p>
          <a:p>
            <a:r>
              <a:rPr lang="ru-RU" b="1" dirty="0" smtClean="0"/>
              <a:t>Год постройки и ввода в эксплуатацию: </a:t>
            </a:r>
            <a:r>
              <a:rPr lang="ru-RU" dirty="0" smtClean="0"/>
              <a:t>1948 год; в новом здании – 1971 г.</a:t>
            </a:r>
          </a:p>
          <a:p>
            <a:r>
              <a:rPr lang="ru-RU" b="1" dirty="0" smtClean="0"/>
              <a:t>Площадь земельного участка: </a:t>
            </a:r>
            <a:r>
              <a:rPr lang="ru-RU" dirty="0" smtClean="0"/>
              <a:t>2634 м³</a:t>
            </a:r>
          </a:p>
          <a:p>
            <a:r>
              <a:rPr lang="ru-RU" b="1" dirty="0" smtClean="0"/>
              <a:t>Общая площадь всех помещений: </a:t>
            </a:r>
            <a:r>
              <a:rPr lang="ru-RU" dirty="0" smtClean="0"/>
              <a:t>4127,5 м²</a:t>
            </a:r>
          </a:p>
          <a:p>
            <a:r>
              <a:rPr lang="ru-RU" b="1" dirty="0" smtClean="0"/>
              <a:t>Рабочая площадь всех помещений: </a:t>
            </a:r>
            <a:r>
              <a:rPr lang="ru-RU" dirty="0" smtClean="0"/>
              <a:t>3777,9 м²</a:t>
            </a:r>
          </a:p>
          <a:p>
            <a:r>
              <a:rPr lang="ru-RU" b="1" dirty="0" smtClean="0"/>
              <a:t>Объем здания: </a:t>
            </a:r>
            <a:r>
              <a:rPr lang="ru-RU" dirty="0" smtClean="0"/>
              <a:t>17536 м³</a:t>
            </a:r>
          </a:p>
          <a:p>
            <a:r>
              <a:rPr lang="ru-RU" b="1" dirty="0" smtClean="0"/>
              <a:t>Количество работников</a:t>
            </a:r>
            <a:r>
              <a:rPr lang="ru-RU" dirty="0" smtClean="0"/>
              <a:t>: 84 работника, в том числе:</a:t>
            </a:r>
          </a:p>
          <a:p>
            <a:r>
              <a:rPr lang="ru-RU" b="1" dirty="0" smtClean="0"/>
              <a:t>педагогических работников: </a:t>
            </a:r>
            <a:r>
              <a:rPr lang="ru-RU" dirty="0" smtClean="0"/>
              <a:t>61 учителей;</a:t>
            </a:r>
          </a:p>
          <a:p>
            <a:r>
              <a:rPr lang="ru-RU" b="1" dirty="0" smtClean="0"/>
              <a:t>вид деятельности: </a:t>
            </a:r>
            <a:r>
              <a:rPr lang="ru-RU" dirty="0" smtClean="0"/>
              <a:t>образовательная </a:t>
            </a:r>
          </a:p>
          <a:p>
            <a:r>
              <a:rPr lang="ru-RU" b="1" dirty="0" smtClean="0"/>
              <a:t>Проектная мощность: </a:t>
            </a:r>
            <a:r>
              <a:rPr lang="ru-RU" dirty="0" smtClean="0"/>
              <a:t>736 учащихся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b="1" dirty="0" smtClean="0"/>
              <a:t>Всего детей в микрорайоне</a:t>
            </a:r>
            <a:r>
              <a:rPr lang="ru-RU" dirty="0" smtClean="0"/>
              <a:t> </a:t>
            </a:r>
            <a:r>
              <a:rPr lang="ru-RU" b="1" dirty="0" smtClean="0"/>
              <a:t>школы</a:t>
            </a:r>
            <a:r>
              <a:rPr lang="ru-RU" dirty="0" smtClean="0"/>
              <a:t> – </a:t>
            </a:r>
          </a:p>
          <a:p>
            <a:r>
              <a:rPr lang="ru-RU" dirty="0" smtClean="0"/>
              <a:t>от рождения до 18 лет –</a:t>
            </a:r>
            <a:r>
              <a:rPr lang="ru-RU" b="1" dirty="0" smtClean="0"/>
              <a:t>1504</a:t>
            </a:r>
            <a:r>
              <a:rPr lang="ru-RU" dirty="0" smtClean="0"/>
              <a:t> (</a:t>
            </a:r>
            <a:r>
              <a:rPr lang="ru-RU" i="1" dirty="0" smtClean="0"/>
              <a:t>было в сентябре 1495 чел.</a:t>
            </a:r>
            <a:r>
              <a:rPr lang="ru-RU" dirty="0" smtClean="0"/>
              <a:t>), из них:</a:t>
            </a:r>
          </a:p>
          <a:p>
            <a:pPr lvl="0"/>
            <a:r>
              <a:rPr lang="ru-RU" dirty="0" smtClean="0"/>
              <a:t>Всего дошкольников  - </a:t>
            </a:r>
            <a:r>
              <a:rPr lang="ru-RU" b="1" dirty="0" smtClean="0"/>
              <a:t>507</a:t>
            </a:r>
            <a:r>
              <a:rPr lang="ru-RU" dirty="0" smtClean="0"/>
              <a:t> (458)чел, из них: </a:t>
            </a:r>
            <a:r>
              <a:rPr lang="ru-RU" b="1" dirty="0" smtClean="0"/>
              <a:t>5 -леток</a:t>
            </a:r>
            <a:r>
              <a:rPr lang="ru-RU" dirty="0" smtClean="0"/>
              <a:t> – </a:t>
            </a:r>
            <a:r>
              <a:rPr lang="ru-RU" b="1" dirty="0" smtClean="0"/>
              <a:t>94</a:t>
            </a:r>
            <a:r>
              <a:rPr lang="ru-RU" dirty="0" smtClean="0"/>
              <a:t>  (93)чел., </a:t>
            </a:r>
            <a:r>
              <a:rPr lang="ru-RU" b="1" dirty="0" smtClean="0"/>
              <a:t>6-леток</a:t>
            </a:r>
            <a:r>
              <a:rPr lang="ru-RU" dirty="0" smtClean="0"/>
              <a:t> –</a:t>
            </a:r>
            <a:r>
              <a:rPr lang="ru-RU" b="1" dirty="0" smtClean="0"/>
              <a:t>88</a:t>
            </a:r>
            <a:r>
              <a:rPr lang="ru-RU" dirty="0" smtClean="0"/>
              <a:t> (86)чел.</a:t>
            </a:r>
          </a:p>
          <a:p>
            <a:r>
              <a:rPr lang="ru-RU" dirty="0" smtClean="0"/>
              <a:t>             (5 – 6летних детей – дошкольников  </a:t>
            </a:r>
            <a:r>
              <a:rPr lang="ru-RU" b="1" dirty="0" smtClean="0"/>
              <a:t>182</a:t>
            </a:r>
            <a:r>
              <a:rPr lang="ru-RU" dirty="0" smtClean="0"/>
              <a:t> (179 чел.)</a:t>
            </a:r>
          </a:p>
          <a:p>
            <a:pPr lvl="0"/>
            <a:r>
              <a:rPr lang="ru-RU" dirty="0" smtClean="0"/>
              <a:t>Обучаются в школе  № 18 (с 1 по 11 класс)  –</a:t>
            </a:r>
            <a:r>
              <a:rPr lang="ru-RU" b="1" dirty="0" smtClean="0"/>
              <a:t>468</a:t>
            </a:r>
            <a:r>
              <a:rPr lang="ru-RU" dirty="0" smtClean="0"/>
              <a:t>  (551)чел.</a:t>
            </a:r>
          </a:p>
          <a:p>
            <a:pPr lvl="0"/>
            <a:r>
              <a:rPr lang="ru-RU" dirty="0" smtClean="0"/>
              <a:t>Обучаются в других государственных школах города – </a:t>
            </a:r>
            <a:r>
              <a:rPr lang="ru-RU" b="1" dirty="0" smtClean="0"/>
              <a:t>469</a:t>
            </a:r>
            <a:r>
              <a:rPr lang="ru-RU" dirty="0" smtClean="0"/>
              <a:t> (399)чел.</a:t>
            </a:r>
          </a:p>
          <a:p>
            <a:pPr lvl="0"/>
            <a:r>
              <a:rPr lang="ru-RU" dirty="0" smtClean="0"/>
              <a:t>Обучаются в областных школах, </a:t>
            </a:r>
            <a:r>
              <a:rPr lang="ru-RU" dirty="0" err="1" smtClean="0"/>
              <a:t>Нур</a:t>
            </a:r>
            <a:r>
              <a:rPr lang="ru-RU" dirty="0" smtClean="0"/>
              <a:t> Орда, НИШ –  </a:t>
            </a:r>
            <a:r>
              <a:rPr lang="ru-RU" b="1" dirty="0" smtClean="0"/>
              <a:t>0</a:t>
            </a:r>
            <a:r>
              <a:rPr lang="ru-RU" dirty="0" smtClean="0"/>
              <a:t> (0)чел.</a:t>
            </a:r>
          </a:p>
          <a:p>
            <a:pPr lvl="0"/>
            <a:r>
              <a:rPr lang="ru-RU" dirty="0" smtClean="0"/>
              <a:t>Обучаются в частных школах – </a:t>
            </a:r>
            <a:r>
              <a:rPr lang="ru-RU" b="1" dirty="0" smtClean="0"/>
              <a:t>0</a:t>
            </a:r>
            <a:r>
              <a:rPr lang="ru-RU" dirty="0" smtClean="0"/>
              <a:t> (3)чел.</a:t>
            </a:r>
          </a:p>
          <a:p>
            <a:pPr lvl="0"/>
            <a:r>
              <a:rPr lang="ru-RU" dirty="0" smtClean="0"/>
              <a:t>Обучаются в ВУЗах – </a:t>
            </a:r>
            <a:r>
              <a:rPr lang="ru-RU" b="1" dirty="0" smtClean="0"/>
              <a:t>0 </a:t>
            </a:r>
            <a:r>
              <a:rPr lang="ru-RU" dirty="0" smtClean="0"/>
              <a:t>(3)чел.</a:t>
            </a:r>
          </a:p>
          <a:p>
            <a:pPr lvl="0"/>
            <a:r>
              <a:rPr lang="ru-RU" dirty="0" smtClean="0"/>
              <a:t>Обучаются в колледжах –</a:t>
            </a:r>
            <a:r>
              <a:rPr lang="ru-RU" b="1" dirty="0" smtClean="0"/>
              <a:t>53</a:t>
            </a:r>
            <a:r>
              <a:rPr lang="ru-RU" dirty="0" smtClean="0"/>
              <a:t> (73) чел.</a:t>
            </a:r>
          </a:p>
          <a:p>
            <a:pPr lvl="0"/>
            <a:r>
              <a:rPr lang="ru-RU" dirty="0" smtClean="0"/>
              <a:t>Обучаются  в вечерних школах – </a:t>
            </a:r>
            <a:r>
              <a:rPr lang="ru-RU" b="1" dirty="0" smtClean="0"/>
              <a:t>1 </a:t>
            </a:r>
            <a:r>
              <a:rPr lang="ru-RU" dirty="0" smtClean="0"/>
              <a:t> (0)чел.</a:t>
            </a:r>
          </a:p>
          <a:p>
            <a:pPr lvl="0"/>
            <a:r>
              <a:rPr lang="ru-RU" dirty="0" smtClean="0"/>
              <a:t>Обучаются  в спец. </a:t>
            </a:r>
            <a:r>
              <a:rPr lang="ru-RU" dirty="0" err="1" smtClean="0"/>
              <a:t>кор</a:t>
            </a:r>
            <a:r>
              <a:rPr lang="ru-RU" dirty="0" smtClean="0"/>
              <a:t>. </a:t>
            </a:r>
            <a:r>
              <a:rPr lang="ru-RU" dirty="0" err="1" smtClean="0"/>
              <a:t>учер</a:t>
            </a:r>
            <a:r>
              <a:rPr lang="ru-RU" dirty="0" smtClean="0"/>
              <a:t>. –  </a:t>
            </a:r>
            <a:r>
              <a:rPr lang="ru-RU" b="1" dirty="0" smtClean="0"/>
              <a:t>0 </a:t>
            </a:r>
            <a:r>
              <a:rPr lang="ru-RU" dirty="0" smtClean="0"/>
              <a:t>(0)чел.</a:t>
            </a:r>
          </a:p>
          <a:p>
            <a:pPr lvl="0"/>
            <a:r>
              <a:rPr lang="ru-RU" dirty="0" smtClean="0"/>
              <a:t>Обучаются  в </a:t>
            </a:r>
            <a:r>
              <a:rPr lang="ru-RU" dirty="0" err="1" smtClean="0"/>
              <a:t>учер</a:t>
            </a:r>
            <a:r>
              <a:rPr lang="ru-RU" dirty="0" smtClean="0"/>
              <a:t>. закрытого типа –  </a:t>
            </a:r>
            <a:r>
              <a:rPr lang="ru-RU" b="1" dirty="0" smtClean="0"/>
              <a:t>0</a:t>
            </a:r>
            <a:r>
              <a:rPr lang="ru-RU" dirty="0" smtClean="0"/>
              <a:t>  (2)чел.</a:t>
            </a:r>
          </a:p>
          <a:p>
            <a:pPr lvl="0"/>
            <a:r>
              <a:rPr lang="ru-RU" dirty="0" smtClean="0"/>
              <a:t>Не обучаются по болезни – </a:t>
            </a:r>
            <a:r>
              <a:rPr lang="ru-RU" b="1" dirty="0" smtClean="0"/>
              <a:t>6</a:t>
            </a:r>
            <a:r>
              <a:rPr lang="ru-RU" dirty="0" smtClean="0"/>
              <a:t> (6)чел.</a:t>
            </a:r>
          </a:p>
          <a:p>
            <a:pPr lvl="0"/>
            <a:r>
              <a:rPr lang="ru-RU" dirty="0" smtClean="0"/>
              <a:t>Работают </a:t>
            </a:r>
            <a:r>
              <a:rPr lang="ru-RU" b="1" dirty="0" smtClean="0"/>
              <a:t>–   0</a:t>
            </a:r>
            <a:r>
              <a:rPr lang="ru-RU" dirty="0" smtClean="0"/>
              <a:t> (0)чел.</a:t>
            </a:r>
          </a:p>
          <a:p>
            <a:pPr lvl="0"/>
            <a:r>
              <a:rPr lang="ru-RU" dirty="0" smtClean="0"/>
              <a:t>Не работают и не учатся - </a:t>
            </a:r>
            <a:r>
              <a:rPr lang="ru-RU" b="1" dirty="0" smtClean="0"/>
              <a:t>0</a:t>
            </a:r>
            <a:r>
              <a:rPr lang="ru-RU" dirty="0" smtClean="0"/>
              <a:t> (0)  чел.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85728"/>
            <a:ext cx="7239000" cy="3714776"/>
          </a:xfrm>
        </p:spPr>
        <p:txBody>
          <a:bodyPr>
            <a:normAutofit fontScale="92500"/>
          </a:bodyPr>
          <a:lstStyle/>
          <a:p>
            <a:r>
              <a:rPr lang="ru-RU" b="1" dirty="0" smtClean="0"/>
              <a:t>Количество классов: 31</a:t>
            </a:r>
            <a:r>
              <a:rPr lang="ru-RU" dirty="0" smtClean="0"/>
              <a:t> класс, </a:t>
            </a:r>
            <a:r>
              <a:rPr lang="ru-RU" b="1" dirty="0" smtClean="0"/>
              <a:t>630</a:t>
            </a:r>
            <a:r>
              <a:rPr lang="ru-RU" dirty="0" smtClean="0"/>
              <a:t> учащихся:</a:t>
            </a:r>
          </a:p>
          <a:p>
            <a:r>
              <a:rPr lang="ru-RU" b="1" dirty="0" err="1" smtClean="0"/>
              <a:t>Предшкольные</a:t>
            </a:r>
            <a:r>
              <a:rPr lang="ru-RU" b="1" dirty="0" smtClean="0"/>
              <a:t> классы:</a:t>
            </a:r>
            <a:r>
              <a:rPr lang="ru-RU" dirty="0" smtClean="0"/>
              <a:t> </a:t>
            </a:r>
            <a:r>
              <a:rPr lang="ru-RU" b="1" dirty="0" smtClean="0"/>
              <a:t>81</a:t>
            </a:r>
            <a:r>
              <a:rPr lang="ru-RU" dirty="0" smtClean="0"/>
              <a:t> учащийся</a:t>
            </a:r>
            <a:r>
              <a:rPr lang="ru-RU" b="1" dirty="0" smtClean="0"/>
              <a:t> (3</a:t>
            </a:r>
            <a:r>
              <a:rPr lang="ru-RU" dirty="0" smtClean="0"/>
              <a:t> класса). </a:t>
            </a:r>
          </a:p>
          <a:p>
            <a:r>
              <a:rPr lang="ru-RU" dirty="0" smtClean="0"/>
              <a:t> </a:t>
            </a:r>
            <a:r>
              <a:rPr lang="ru-RU" b="1" dirty="0" smtClean="0"/>
              <a:t>1-4</a:t>
            </a:r>
            <a:r>
              <a:rPr lang="ru-RU" dirty="0" smtClean="0"/>
              <a:t> классов- </a:t>
            </a:r>
            <a:r>
              <a:rPr lang="ru-RU" b="1" dirty="0" smtClean="0"/>
              <a:t>273</a:t>
            </a:r>
            <a:r>
              <a:rPr lang="ru-RU" dirty="0" smtClean="0"/>
              <a:t> учащихся (</a:t>
            </a:r>
            <a:r>
              <a:rPr lang="ru-RU" b="1" dirty="0" smtClean="0"/>
              <a:t>11</a:t>
            </a:r>
            <a:r>
              <a:rPr lang="ru-RU" dirty="0" smtClean="0"/>
              <a:t> классов);</a:t>
            </a:r>
          </a:p>
          <a:p>
            <a:r>
              <a:rPr lang="ru-RU" dirty="0" smtClean="0"/>
              <a:t> </a:t>
            </a:r>
            <a:r>
              <a:rPr lang="ru-RU" b="1" dirty="0" smtClean="0"/>
              <a:t>5-8</a:t>
            </a:r>
            <a:r>
              <a:rPr lang="ru-RU" dirty="0" smtClean="0"/>
              <a:t> классов- </a:t>
            </a:r>
            <a:r>
              <a:rPr lang="ru-RU" b="1" dirty="0" smtClean="0"/>
              <a:t>202</a:t>
            </a:r>
            <a:r>
              <a:rPr lang="ru-RU" dirty="0" smtClean="0"/>
              <a:t> учащихся (</a:t>
            </a:r>
            <a:r>
              <a:rPr lang="ru-RU" b="1" dirty="0" smtClean="0"/>
              <a:t>12</a:t>
            </a:r>
            <a:r>
              <a:rPr lang="ru-RU" dirty="0" smtClean="0"/>
              <a:t> классов);</a:t>
            </a:r>
          </a:p>
          <a:p>
            <a:r>
              <a:rPr lang="ru-RU" dirty="0" smtClean="0"/>
              <a:t> </a:t>
            </a:r>
            <a:r>
              <a:rPr lang="ru-RU" b="1" dirty="0" smtClean="0"/>
              <a:t>9-11</a:t>
            </a:r>
            <a:r>
              <a:rPr lang="ru-RU" dirty="0" smtClean="0"/>
              <a:t> классов- </a:t>
            </a:r>
            <a:r>
              <a:rPr lang="ru-RU" b="1" dirty="0" smtClean="0"/>
              <a:t>74</a:t>
            </a:r>
            <a:r>
              <a:rPr lang="ru-RU" dirty="0" smtClean="0"/>
              <a:t> учащихся (</a:t>
            </a:r>
            <a:r>
              <a:rPr lang="ru-RU" b="1" dirty="0" smtClean="0"/>
              <a:t>5</a:t>
            </a:r>
            <a:r>
              <a:rPr lang="ru-RU" dirty="0" smtClean="0"/>
              <a:t> классов).</a:t>
            </a:r>
          </a:p>
          <a:p>
            <a:r>
              <a:rPr lang="ru-RU" b="1" dirty="0" smtClean="0"/>
              <a:t>в мини-центре</a:t>
            </a:r>
            <a:r>
              <a:rPr lang="ru-RU" dirty="0" smtClean="0"/>
              <a:t> –групп-</a:t>
            </a:r>
            <a:r>
              <a:rPr lang="ru-RU" b="1" dirty="0" smtClean="0"/>
              <a:t>3</a:t>
            </a:r>
            <a:r>
              <a:rPr lang="ru-RU" dirty="0" smtClean="0"/>
              <a:t>, воспитанников </a:t>
            </a:r>
            <a:r>
              <a:rPr lang="ru-RU" b="1" dirty="0" smtClean="0"/>
              <a:t>79</a:t>
            </a:r>
            <a:r>
              <a:rPr lang="ru-RU" dirty="0" smtClean="0"/>
              <a:t>.</a:t>
            </a:r>
          </a:p>
          <a:p>
            <a:r>
              <a:rPr lang="ru-RU" dirty="0" smtClean="0"/>
              <a:t>Количество детей из числа (внести в таблицу):</a:t>
            </a:r>
          </a:p>
          <a:p>
            <a:pPr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28596" y="4071942"/>
          <a:ext cx="7358113" cy="2500331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2050954"/>
                <a:gridCol w="1683446"/>
                <a:gridCol w="1811495"/>
                <a:gridCol w="1812218"/>
              </a:tblGrid>
              <a:tr h="8334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err="1"/>
                        <a:t>Шк.звено</a:t>
                      </a:r>
                      <a:r>
                        <a:rPr lang="ru-RU" sz="1400" dirty="0"/>
                        <a:t>/ категория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730" marR="647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err="1" smtClean="0"/>
                        <a:t>Малообеспечен-ные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730" marR="647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/>
                        <a:t>многодетные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730" marR="647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/>
                        <a:t>Опекаемые, сироты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730" marR="64730" marT="0" marB="0"/>
                </a:tc>
              </a:tr>
              <a:tr h="41672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/>
                        <a:t>1-4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730" marR="647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/>
                        <a:t>26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730" marR="647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/>
                        <a:t>15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730" marR="647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/>
                        <a:t>7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730" marR="64730" marT="0" marB="0"/>
                </a:tc>
              </a:tr>
              <a:tr h="41672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/>
                        <a:t>5-9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730" marR="647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/>
                        <a:t>22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730" marR="647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/>
                        <a:t>18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730" marR="647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/>
                        <a:t>13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730" marR="64730" marT="0" marB="0"/>
                </a:tc>
              </a:tr>
              <a:tr h="41672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/>
                        <a:t>10-11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730" marR="647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/>
                        <a:t>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730" marR="647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/>
                        <a:t>1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730" marR="647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/>
                        <a:t>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730" marR="64730" marT="0" marB="0"/>
                </a:tc>
              </a:tr>
              <a:tr h="41672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/>
                        <a:t>Всего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730" marR="647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/>
                        <a:t>49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730" marR="647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/>
                        <a:t>34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730" marR="647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/>
                        <a:t>22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730" marR="6473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/>
              <a:t>Инклюзивным образованием </a:t>
            </a:r>
            <a:r>
              <a:rPr lang="ru-RU" dirty="0" smtClean="0"/>
              <a:t>охвачено </a:t>
            </a:r>
            <a:r>
              <a:rPr lang="ru-RU" b="1" dirty="0" smtClean="0"/>
              <a:t>0</a:t>
            </a:r>
            <a:r>
              <a:rPr lang="ru-RU" dirty="0" smtClean="0"/>
              <a:t> учащихся ( нет классов).</a:t>
            </a:r>
          </a:p>
          <a:p>
            <a:r>
              <a:rPr lang="ru-RU" b="1" dirty="0" smtClean="0"/>
              <a:t>Обучается на дому </a:t>
            </a:r>
            <a:r>
              <a:rPr lang="ru-RU" dirty="0" smtClean="0"/>
              <a:t>6 учащихся.</a:t>
            </a:r>
          </a:p>
          <a:p>
            <a:r>
              <a:rPr lang="ru-RU" b="1" dirty="0" smtClean="0"/>
              <a:t>На учете в ОДН - 2</a:t>
            </a:r>
            <a:r>
              <a:rPr lang="ru-RU" dirty="0" smtClean="0"/>
              <a:t> учащихся</a:t>
            </a:r>
            <a:r>
              <a:rPr lang="ru-RU" b="1" dirty="0" smtClean="0"/>
              <a:t>, ВШК - 2 учащихся.</a:t>
            </a:r>
            <a:endParaRPr lang="ru-RU" dirty="0" smtClean="0"/>
          </a:p>
          <a:p>
            <a:r>
              <a:rPr lang="ru-RU" dirty="0" smtClean="0"/>
              <a:t>За школой закреплены</a:t>
            </a:r>
            <a:r>
              <a:rPr lang="ru-RU" b="1" dirty="0" smtClean="0"/>
              <a:t>  хоккейная и футбольная коробки – 2 </a:t>
            </a:r>
            <a:r>
              <a:rPr lang="ru-RU" dirty="0" smtClean="0"/>
              <a:t>по адресу:</a:t>
            </a:r>
          </a:p>
          <a:p>
            <a:r>
              <a:rPr lang="ru-RU" b="1" dirty="0" smtClean="0"/>
              <a:t>(если нет  - полностью удалить эту строчку ) </a:t>
            </a:r>
            <a:endParaRPr lang="ru-RU" dirty="0" smtClean="0"/>
          </a:p>
          <a:p>
            <a:r>
              <a:rPr lang="ru-RU" dirty="0" err="1" smtClean="0"/>
              <a:t>ул.Согринская</a:t>
            </a:r>
            <a:r>
              <a:rPr lang="ru-RU" dirty="0" smtClean="0"/>
              <a:t> , 138 а,  </a:t>
            </a:r>
          </a:p>
          <a:p>
            <a:r>
              <a:rPr lang="ru-RU" dirty="0" smtClean="0"/>
              <a:t>ул. Свободы , 7 </a:t>
            </a:r>
          </a:p>
          <a:p>
            <a:r>
              <a:rPr lang="ru-RU" b="1" dirty="0" smtClean="0"/>
              <a:t>В кружках и секциях задействованы 219  учащихся ( 35 % от общего количества).</a:t>
            </a: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7239000" cy="5955694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Бесплатное горячее питание: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83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малообеспеченных и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22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ребенку опекаемому.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Бесплатно три раза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неделю предоставляется пакетированное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молоко по 200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граммов и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мед по 10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граммов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273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учащимся начальной школы.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Бесплатно получают молоко и мед –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323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учащихся,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Поставка меда - КХ «Пасека», поставка молока- ТОО «ЭМИЛЬ»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Подвоз детей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227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на 2-х автобусах, количество рейсов - 4 на каждом автобусе.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Средний балл ЕНТ-2014 - 83,3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 2013-2014 учебном году 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21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выпускников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из них поступили на грант-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вузы Казахстана-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,из них на грант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вузы ближнего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зарубежья-______,из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них на грант ____,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вузы дальнего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зарубежья-________,из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них на грант ____,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колледжи Казахстана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14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на грант -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колледжи ближнего зарубежья - ______,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Работают - _0__.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 этом 2014-2015 учебном году 12 выпускников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из них сдают ЕНТ-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dirty="0" smtClean="0"/>
              <a:t>Ремонтные работы:</a:t>
            </a:r>
            <a:endParaRPr lang="ru-RU" dirty="0" smtClean="0"/>
          </a:p>
          <a:p>
            <a:r>
              <a:rPr lang="ru-RU" dirty="0" smtClean="0"/>
              <a:t>В 2013-2014 учебном году проведён:</a:t>
            </a:r>
          </a:p>
          <a:p>
            <a:r>
              <a:rPr lang="ru-RU" dirty="0" smtClean="0"/>
              <a:t> ремонт канализации, водоснабжения и отопления – 1 </a:t>
            </a:r>
            <a:r>
              <a:rPr lang="ru-RU" dirty="0" err="1" smtClean="0"/>
              <a:t>млн</a:t>
            </a:r>
            <a:r>
              <a:rPr lang="ru-RU" dirty="0" smtClean="0"/>
              <a:t> 520 </a:t>
            </a:r>
            <a:r>
              <a:rPr lang="ru-RU" dirty="0" err="1" smtClean="0"/>
              <a:t>тыс</a:t>
            </a:r>
            <a:r>
              <a:rPr lang="ru-RU" dirty="0" smtClean="0"/>
              <a:t> 800 т;</a:t>
            </a:r>
          </a:p>
          <a:p>
            <a:r>
              <a:rPr lang="ru-RU" dirty="0" smtClean="0"/>
              <a:t>замена окон –- 14 млн. 544 т 715 тенге (меморандум </a:t>
            </a:r>
            <a:r>
              <a:rPr lang="ru-RU" dirty="0" err="1" smtClean="0"/>
              <a:t>акимата</a:t>
            </a:r>
            <a:r>
              <a:rPr lang="ru-RU" dirty="0" smtClean="0"/>
              <a:t> г. Усть-Каменогорска и АО «Арматурный завод»);</a:t>
            </a:r>
          </a:p>
          <a:p>
            <a:r>
              <a:rPr lang="ru-RU" dirty="0" smtClean="0"/>
              <a:t>установка тротуарной плитки в мини-центре -  108 600 т.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42" name="Picture 2" descr="C:\Users\prepod\Desktop\ДОКУМЕНТЫ\IMG_8697.JPG"/>
          <p:cNvPicPr>
            <a:picLocks noChangeAspect="1" noChangeArrowheads="1"/>
          </p:cNvPicPr>
          <p:nvPr/>
        </p:nvPicPr>
        <p:blipFill>
          <a:blip r:embed="rId2" cstate="print">
            <a:lum bright="20000"/>
          </a:blip>
          <a:srcRect/>
          <a:stretch>
            <a:fillRect/>
          </a:stretch>
        </p:blipFill>
        <p:spPr bwMode="auto">
          <a:xfrm>
            <a:off x="1071538" y="357166"/>
            <a:ext cx="6000792" cy="4512596"/>
          </a:xfrm>
          <a:prstGeom prst="rect">
            <a:avLst/>
          </a:prstGeom>
          <a:noFill/>
        </p:spPr>
      </p:pic>
      <p:sp>
        <p:nvSpPr>
          <p:cNvPr id="5" name="Подзаголовок 2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None/>
              <a:tabLst/>
              <a:defRPr/>
            </a:pPr>
            <a:endParaRPr kumimoji="0" lang="kk-KZ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None/>
              <a:tabLst/>
              <a:defRPr/>
            </a:pPr>
            <a:endParaRPr lang="kk-KZ" dirty="0" smtClean="0"/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None/>
              <a:tabLst/>
              <a:defRPr/>
            </a:pPr>
            <a:endParaRPr kumimoji="0" lang="kk-KZ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None/>
              <a:tabLst/>
              <a:defRPr/>
            </a:pPr>
            <a:endParaRPr lang="kk-KZ" dirty="0" smtClean="0"/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None/>
              <a:tabLst/>
              <a:defRPr/>
            </a:pPr>
            <a:endParaRPr kumimoji="0" lang="kk-KZ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None/>
              <a:tabLst/>
              <a:defRPr/>
            </a:pPr>
            <a:endParaRPr lang="kk-KZ" dirty="0" smtClean="0"/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None/>
              <a:tabLst/>
              <a:defRPr/>
            </a:pPr>
            <a:endParaRPr kumimoji="0" lang="kk-KZ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None/>
              <a:tabLst/>
              <a:defRPr/>
            </a:pPr>
            <a:endParaRPr lang="kk-KZ" dirty="0" smtClean="0"/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None/>
              <a:tabLst/>
              <a:defRPr/>
            </a:pPr>
            <a:r>
              <a:rPr kumimoji="0" lang="kk-K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Өскемен қаласы әкімігінің “№16 орта мектебі” КММ</a:t>
            </a:r>
            <a:endParaRPr kumimoji="0" lang="ru-RU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 smtClean="0"/>
              <a:t>Мектеп төлқұжаты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2466" name="Picture 2" descr="C:\Users\prepod\Desktop\ДОКУМЕНТЫ\IMG-20180228-WA0003.jpg"/>
          <p:cNvPicPr>
            <a:picLocks noChangeAspect="1" noChangeArrowheads="1"/>
          </p:cNvPicPr>
          <p:nvPr/>
        </p:nvPicPr>
        <p:blipFill>
          <a:blip r:embed="rId2" cstate="print">
            <a:lum bright="-10000" contrast="10000"/>
          </a:blip>
          <a:srcRect l="2361" t="374"/>
          <a:stretch>
            <a:fillRect/>
          </a:stretch>
        </p:blipFill>
        <p:spPr bwMode="auto">
          <a:xfrm rot="168877">
            <a:off x="470710" y="1579857"/>
            <a:ext cx="3361092" cy="4707502"/>
          </a:xfrm>
          <a:prstGeom prst="rect">
            <a:avLst/>
          </a:prstGeom>
          <a:noFill/>
        </p:spPr>
      </p:pic>
      <p:pic>
        <p:nvPicPr>
          <p:cNvPr id="62467" name="Picture 3" descr="C:\Users\prepod\Desktop\ДОКУМЕНТЫ\IMG-20180228-WA0004.jpg"/>
          <p:cNvPicPr>
            <a:picLocks noChangeAspect="1" noChangeArrowheads="1"/>
          </p:cNvPicPr>
          <p:nvPr/>
        </p:nvPicPr>
        <p:blipFill>
          <a:blip r:embed="rId3" cstate="print">
            <a:lum bright="-10000" contrast="10000"/>
          </a:blip>
          <a:srcRect/>
          <a:stretch>
            <a:fillRect/>
          </a:stretch>
        </p:blipFill>
        <p:spPr bwMode="auto">
          <a:xfrm rot="21421576">
            <a:off x="3757861" y="1582207"/>
            <a:ext cx="3279376" cy="450144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3490" name="Picture 2" descr="C:\Users\prepod\Desktop\ДОКУМЕНТЫ\IMG-20180228-WA0005.jpg"/>
          <p:cNvPicPr>
            <a:picLocks noChangeAspect="1" noChangeArrowheads="1"/>
          </p:cNvPicPr>
          <p:nvPr/>
        </p:nvPicPr>
        <p:blipFill>
          <a:blip r:embed="rId2" cstate="print">
            <a:lum bright="-10000"/>
          </a:blip>
          <a:srcRect l="5764" t="3857" r="5764" b="-537"/>
          <a:stretch>
            <a:fillRect/>
          </a:stretch>
        </p:blipFill>
        <p:spPr bwMode="auto">
          <a:xfrm>
            <a:off x="2071670" y="642918"/>
            <a:ext cx="3952903" cy="59293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214290"/>
            <a:ext cx="7239000" cy="1143000"/>
          </a:xfrm>
        </p:spPr>
        <p:txBody>
          <a:bodyPr/>
          <a:lstStyle/>
          <a:p>
            <a:pPr algn="ctr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Мектеп төлқұжаты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Адрес: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ВКО, г. Усть-Каменогорск, улица Севастопольская 6.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Год постройки и ввода в эксплуатацию: 1986 год;.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Площадь земельного участка: 9623,4 м²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Общая площадь всех помещений:  3,3052  Га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Рабочая площадь всех помещений: 4369,6 м²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Объем здания:  37685 м³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Количество работников: 121 работника, в том числе: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педагогических работников: 78 учителей;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вид деятельности: образовательная 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Проектная мощность: 869 учащихся в одну смену.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Всего детей в микрорайоне школы –№15 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 рождения до 18 лет –1921 (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было в сентябре 2014 - 2058 чел.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), из них: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Всего дошкольников  - 734 (854)чел, из них: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   5 -леток – 132 (135)чел., 6-леток –33 (84)чел. (5 – 6 летних детей – дошкольников  _165_ (_219_ чел.)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72074"/>
            <a:ext cx="7239000" cy="1383662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Н</a:t>
            </a:r>
            <a:r>
              <a:rPr lang="kk-KZ" dirty="0" smtClean="0"/>
              <a:t>ұр Орда</a:t>
            </a:r>
            <a:endParaRPr lang="ru-RU" dirty="0"/>
          </a:p>
        </p:txBody>
      </p:sp>
      <p:pic>
        <p:nvPicPr>
          <p:cNvPr id="1026" name="Picture 2" descr="C:\Users\prepod\Desktop\IMG_946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357166"/>
            <a:ext cx="7830055" cy="41434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lum bright="10000"/>
          </a:blip>
          <a:srcRect l="4382" r="3805"/>
          <a:stretch>
            <a:fillRect/>
          </a:stretch>
        </p:blipFill>
        <p:spPr bwMode="auto">
          <a:xfrm>
            <a:off x="1835696" y="0"/>
            <a:ext cx="482453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Количество классов: 50 класса, 1138 учащихся: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Предшкольные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классы: 131 учащийся (5 класса). 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1-4 классов- 528 учащихся (22 классов);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5-8 классов-   297 учащихся (14 классов);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9-11 классов- 182 учащихся (9 классов).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071546"/>
            <a:ext cx="7239000" cy="4846320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Количество детей из числа (внести в таблицу):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71472" y="2928934"/>
          <a:ext cx="7143800" cy="2714645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1857388"/>
                <a:gridCol w="1767194"/>
                <a:gridCol w="1759609"/>
                <a:gridCol w="1759609"/>
              </a:tblGrid>
              <a:tr h="9048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45"/>
                        </a:spcBef>
                        <a:spcAft>
                          <a:spcPts val="645"/>
                        </a:spcAft>
                      </a:pP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Шк.звено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/ категория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5740" marR="2057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45"/>
                        </a:spcBef>
                        <a:spcAft>
                          <a:spcPts val="645"/>
                        </a:spcAft>
                      </a:pPr>
                      <a:r>
                        <a:rPr lang="ru-RU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Малообес-печенные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5740" marR="2057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45"/>
                        </a:spcBef>
                        <a:spcAft>
                          <a:spcPts val="645"/>
                        </a:spcAft>
                      </a:pPr>
                      <a:r>
                        <a:rPr lang="ru-RU" sz="1800">
                          <a:latin typeface="Times New Roman" pitchFamily="18" charset="0"/>
                          <a:cs typeface="Times New Roman" pitchFamily="18" charset="0"/>
                        </a:rPr>
                        <a:t>многодетные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5740" marR="2057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45"/>
                        </a:spcBef>
                        <a:spcAft>
                          <a:spcPts val="645"/>
                        </a:spcAft>
                      </a:pPr>
                      <a:r>
                        <a:rPr lang="ru-RU" sz="1800">
                          <a:latin typeface="Times New Roman" pitchFamily="18" charset="0"/>
                          <a:cs typeface="Times New Roman" pitchFamily="18" charset="0"/>
                        </a:rPr>
                        <a:t>Опекаемые, сироты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5740" marR="205740" marT="0" marB="0"/>
                </a:tc>
              </a:tr>
              <a:tr h="4524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45"/>
                        </a:spcBef>
                        <a:spcAft>
                          <a:spcPts val="645"/>
                        </a:spcAft>
                      </a:pPr>
                      <a:r>
                        <a:rPr lang="ru-RU" sz="1800">
                          <a:latin typeface="Times New Roman" pitchFamily="18" charset="0"/>
                          <a:cs typeface="Times New Roman" pitchFamily="18" charset="0"/>
                        </a:rPr>
                        <a:t>1-4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5740" marR="2057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45"/>
                        </a:spcBef>
                        <a:spcAft>
                          <a:spcPts val="645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5740" marR="2057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45"/>
                        </a:spcBef>
                        <a:spcAft>
                          <a:spcPts val="645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5740" marR="2057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45"/>
                        </a:spcBef>
                        <a:spcAft>
                          <a:spcPts val="645"/>
                        </a:spcAft>
                      </a:pPr>
                      <a:r>
                        <a:rPr lang="ru-RU" sz="180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5740" marR="205740" marT="0" marB="0"/>
                </a:tc>
              </a:tr>
              <a:tr h="4524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45"/>
                        </a:spcBef>
                        <a:spcAft>
                          <a:spcPts val="645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5-9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5740" marR="2057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45"/>
                        </a:spcBef>
                        <a:spcAft>
                          <a:spcPts val="645"/>
                        </a:spcAft>
                      </a:pPr>
                      <a:r>
                        <a:rPr lang="ru-RU" sz="1800"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5740" marR="2057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45"/>
                        </a:spcBef>
                        <a:spcAft>
                          <a:spcPts val="645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5740" marR="2057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45"/>
                        </a:spcBef>
                        <a:spcAft>
                          <a:spcPts val="645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5740" marR="205740" marT="0" marB="0"/>
                </a:tc>
              </a:tr>
              <a:tr h="4524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45"/>
                        </a:spcBef>
                        <a:spcAft>
                          <a:spcPts val="645"/>
                        </a:spcAft>
                      </a:pPr>
                      <a:r>
                        <a:rPr lang="ru-RU" sz="1800">
                          <a:latin typeface="Times New Roman" pitchFamily="18" charset="0"/>
                          <a:cs typeface="Times New Roman" pitchFamily="18" charset="0"/>
                        </a:rPr>
                        <a:t>10-11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5740" marR="2057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45"/>
                        </a:spcBef>
                        <a:spcAft>
                          <a:spcPts val="645"/>
                        </a:spcAft>
                      </a:pPr>
                      <a:r>
                        <a:rPr lang="ru-RU" sz="180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5740" marR="2057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45"/>
                        </a:spcBef>
                        <a:spcAft>
                          <a:spcPts val="645"/>
                        </a:spcAft>
                      </a:pPr>
                      <a:r>
                        <a:rPr lang="ru-RU" sz="180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5740" marR="2057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45"/>
                        </a:spcBef>
                        <a:spcAft>
                          <a:spcPts val="645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2+1 вечерник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5740" marR="205740" marT="0" marB="0"/>
                </a:tc>
              </a:tr>
              <a:tr h="4524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45"/>
                        </a:spcBef>
                        <a:spcAft>
                          <a:spcPts val="645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5740" marR="2057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45"/>
                        </a:spcBef>
                        <a:spcAft>
                          <a:spcPts val="645"/>
                        </a:spcAft>
                      </a:pPr>
                      <a:r>
                        <a:rPr lang="ru-RU" sz="1800"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5740" marR="2057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45"/>
                        </a:spcBef>
                        <a:spcAft>
                          <a:spcPts val="645"/>
                        </a:spcAft>
                      </a:pPr>
                      <a:r>
                        <a:rPr lang="ru-RU" sz="1800"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5740" marR="2057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45"/>
                        </a:spcBef>
                        <a:spcAft>
                          <a:spcPts val="645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5740" marR="20574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928670"/>
            <a:ext cx="7239000" cy="5643602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Инклюзивным образованием охвачено  0  учащихся ( нет классов).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Обучается на дому 4 учащихся.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учете в ОДН - 0 учащихся, ВШК – 2 учащихся.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 школой закреплены  хоккейная коробка – 2 по адресу: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ул.Севостопольская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6 , Виноградова 5.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кружках и секциях задействованы 846 учащихся (84 % от общего количества).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Бесплатное горячее питание: 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82 малообеспеченных и 15 опекаемых ребенка.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Учащимся  1-4  классов бесплатно три раза  в неделю (понедельник,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среда,пятница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предостовляется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 молоко в ПЭТ-бутылках по 200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грамм.Опекаемым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учащимся и учащимся из малообеспеченным и многодетным семьям  ежедневно  получают мёд: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 1-4 класс -10 грамм.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  5-11 класс -20 грамм. 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Ежедневно мед по 10 грамм.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Бесплатно получают  молоко и мёд 495 учащихся  начальной школы. Поставка мёда – КХ «Пасека», поставка  молока –ТОО «Эмиль»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857232"/>
            <a:ext cx="7481918" cy="4846320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Средний балл ЕНТ-2015 –72,9 баллов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2014-2015 учебном году -  45 выпускника, из них поступили на грант- 12: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вузы Казахстана- 16  , из них на грант - 3, 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вузы ближнего зарубежья- 10 , из них на грант - 6,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вузы дальнего зарубежья- 0, из них на грант - 0, 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колледжи Казахстана 16, на грант -3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колледжи ближнего зарубежья - 0,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Работают -  2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этом 2015-2016 учебном году  37  выпускников, из них сдают ЕНТ- 32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Ремонтные работы: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2014-2015 учебном году проведён: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Частичная замена окон– 2 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млн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 т;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«Средняя школа № 27» акимата г. Усть-Каменогорска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285728"/>
            <a:ext cx="6429420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одзаголовок 2"/>
          <p:cNvSpPr txBox="1">
            <a:spLocks/>
          </p:cNvSpPr>
          <p:nvPr/>
        </p:nvSpPr>
        <p:spPr>
          <a:xfrm>
            <a:off x="1428728" y="5429264"/>
            <a:ext cx="5715040" cy="92867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r>
              <a:rPr kumimoji="0" lang="kk-K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Өскемен қаласы әкімігінің “№27 орта мектебі” КММ</a:t>
            </a:r>
            <a:endParaRPr kumimoji="0" lang="ru-RU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 smtClean="0"/>
              <a:t>Мектеп төлқұжаты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Адрес: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город Усть-Каменогорск, ул. Бажова 339\1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Год постройки и ввода в эксплуатацию: 1988 год; 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Общая площадь всех помещений: 536 м²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Рабочая площадь всех помещений: 536 м²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Количество работников: 13 работников, в том числе: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педагогических работников: 10 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вид деятельности: образовательная 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Проектная мощность:  81 мест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Построен по программе: 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Балапан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Количество детей  -  81 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Количество групп:  3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 младшая группа -1 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Средняя группа  – 2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45</TotalTime>
  <Words>813</Words>
  <Application>Microsoft Office PowerPoint</Application>
  <PresentationFormat>Экран (4:3)</PresentationFormat>
  <Paragraphs>264</Paragraphs>
  <Slides>31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Изящная</vt:lpstr>
      <vt:lpstr>Біздің серіктестер</vt:lpstr>
      <vt:lpstr>Слайд 2</vt:lpstr>
      <vt:lpstr>Мектеп төлқұжаты</vt:lpstr>
      <vt:lpstr>Слайд 4</vt:lpstr>
      <vt:lpstr>Слайд 5</vt:lpstr>
      <vt:lpstr>Слайд 6</vt:lpstr>
      <vt:lpstr>Слайд 7</vt:lpstr>
      <vt:lpstr>Слайд 8</vt:lpstr>
      <vt:lpstr>Мектеп төлқұжаты</vt:lpstr>
      <vt:lpstr>Слайд 10</vt:lpstr>
      <vt:lpstr>Язык обучения : </vt:lpstr>
      <vt:lpstr>Слайд 12</vt:lpstr>
      <vt:lpstr>Слайд 13</vt:lpstr>
      <vt:lpstr>Мектеп төлқұжаты</vt:lpstr>
      <vt:lpstr>Слайд 15</vt:lpstr>
      <vt:lpstr>Слайд 16</vt:lpstr>
      <vt:lpstr>Слайд 17</vt:lpstr>
      <vt:lpstr>Слайд 18</vt:lpstr>
      <vt:lpstr>Слайд 19</vt:lpstr>
      <vt:lpstr>Слайд 20</vt:lpstr>
      <vt:lpstr>Мектеп төлқұжаты</vt:lpstr>
      <vt:lpstr>Слайд 22</vt:lpstr>
      <vt:lpstr>Слайд 23</vt:lpstr>
      <vt:lpstr>Слайд 24</vt:lpstr>
      <vt:lpstr>Слайд 25</vt:lpstr>
      <vt:lpstr>Слайд 26</vt:lpstr>
      <vt:lpstr>Слайд 27</vt:lpstr>
      <vt:lpstr>Мектеп төлқұжаты</vt:lpstr>
      <vt:lpstr>Слайд 29</vt:lpstr>
      <vt:lpstr>Слайд 30</vt:lpstr>
      <vt:lpstr>Слайд 31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Преподаватель</dc:creator>
  <cp:lastModifiedBy>student</cp:lastModifiedBy>
  <cp:revision>10</cp:revision>
  <dcterms:created xsi:type="dcterms:W3CDTF">2018-04-03T07:12:08Z</dcterms:created>
  <dcterms:modified xsi:type="dcterms:W3CDTF">2018-04-04T03:08:07Z</dcterms:modified>
</cp:coreProperties>
</file>